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8" r:id="rId8"/>
    <p:sldId id="269" r:id="rId9"/>
    <p:sldId id="270" r:id="rId10"/>
    <p:sldId id="271" r:id="rId11"/>
    <p:sldId id="272" r:id="rId12"/>
    <p:sldId id="266" r:id="rId13"/>
    <p:sldId id="267" r:id="rId14"/>
    <p:sldId id="281" r:id="rId15"/>
    <p:sldId id="278" r:id="rId16"/>
    <p:sldId id="279" r:id="rId17"/>
    <p:sldId id="280" r:id="rId18"/>
    <p:sldId id="262" r:id="rId19"/>
    <p:sldId id="263" r:id="rId20"/>
    <p:sldId id="264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FF0000"/>
    <a:srgbClr val="8AAF06"/>
    <a:srgbClr val="4F9999"/>
    <a:srgbClr val="199999"/>
    <a:srgbClr val="19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52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61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30275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30275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402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19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6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5802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51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51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14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678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678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54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19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62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9240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5785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2985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7346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6254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style wzorca tekstu</a:t>
            </a:r>
          </a:p>
          <a:p>
            <a:pPr lvl="1"/>
            <a:r>
              <a:rPr lang="pl-PL" altLang="pl-PL" dirty="0" smtClean="0"/>
              <a:t>Drugi poziom</a:t>
            </a:r>
          </a:p>
          <a:p>
            <a:pPr lvl="2"/>
            <a:r>
              <a:rPr lang="pl-PL" altLang="pl-PL" dirty="0" smtClean="0"/>
              <a:t>Trzeci poziom</a:t>
            </a:r>
          </a:p>
          <a:p>
            <a:pPr lvl="3"/>
            <a:r>
              <a:rPr lang="pl-PL" altLang="pl-PL" dirty="0" smtClean="0"/>
              <a:t>Czwarty poziom</a:t>
            </a:r>
          </a:p>
          <a:p>
            <a:pPr lvl="4"/>
            <a:r>
              <a:rPr lang="pl-PL" altLang="pl-PL" dirty="0" smtClean="0"/>
              <a:t>Piąty poziom</a:t>
            </a:r>
          </a:p>
        </p:txBody>
      </p:sp>
      <p:pic>
        <p:nvPicPr>
          <p:cNvPr id="1028" name="Obraz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63500"/>
            <a:ext cx="42830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D3D943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468313" y="2781300"/>
            <a:ext cx="7772400" cy="1470025"/>
          </a:xfrm>
        </p:spPr>
        <p:txBody>
          <a:bodyPr/>
          <a:lstStyle/>
          <a:p>
            <a:r>
              <a:rPr lang="pl-PL" altLang="pl-PL" sz="4400" dirty="0" smtClean="0"/>
              <a:t>Różne oblicza cukru 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>
                <a:latin typeface="Century Gothic" panose="020B0502020202020204" pitchFamily="34" charset="0"/>
              </a:rPr>
              <a:t>(materiał dla nauczyciela)</a:t>
            </a:r>
            <a:endParaRPr lang="pl-PL" altLang="pl-PL" dirty="0" smtClean="0">
              <a:solidFill>
                <a:srgbClr val="898989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smtClean="0"/>
              <a:t> </a:t>
            </a:r>
            <a:r>
              <a:rPr lang="pl-PL" altLang="pl-PL" sz="3600" smtClean="0"/>
              <a:t>INDEKS GLIKEMICZNY RÓŻNYCH </a:t>
            </a:r>
            <a:br>
              <a:rPr lang="pl-PL" altLang="pl-PL" sz="3600" smtClean="0"/>
            </a:br>
            <a:r>
              <a:rPr lang="pl-PL" altLang="pl-PL" sz="3600" smtClean="0"/>
              <a:t>PRODUKTÓW SPOŻYWCZYCH</a:t>
            </a:r>
          </a:p>
        </p:txBody>
      </p:sp>
      <p:graphicFrame>
        <p:nvGraphicFramePr>
          <p:cNvPr id="11369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897536"/>
              </p:ext>
            </p:extLst>
          </p:nvPr>
        </p:nvGraphicFramePr>
        <p:xfrm>
          <a:off x="323850" y="1989138"/>
          <a:ext cx="4176713" cy="3695704"/>
        </p:xfrm>
        <a:graphic>
          <a:graphicData uri="http://schemas.openxmlformats.org/drawingml/2006/table">
            <a:tbl>
              <a:tblPr/>
              <a:tblGrid>
                <a:gridCol w="3455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9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WYSOKI INDEKS GLIKEMICZNY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Glukoza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Płatki śniadaniowe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Miód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Pieczywo białe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Pieczywo pełnoziarniste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Biały ryż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Gotowana ziemniaki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Makaron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407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653074"/>
              </p:ext>
            </p:extLst>
          </p:nvPr>
        </p:nvGraphicFramePr>
        <p:xfrm>
          <a:off x="4787900" y="1989138"/>
          <a:ext cx="4105275" cy="3714750"/>
        </p:xfrm>
        <a:graphic>
          <a:graphicData uri="http://schemas.openxmlformats.org/drawingml/2006/table">
            <a:tbl>
              <a:tblPr/>
              <a:tblGrid>
                <a:gridCol w="331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NISKI INDEKS GLIKEMICZNY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AF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Płatki owsiane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Chleb żytni pełnoziarnisty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Groszek zielony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Świeże owoce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Soczewica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Dziki ryż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Cieciorka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Soja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Zielone warzywa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&lt;15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INDEKS GLIKEMICZNY (IG)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51038"/>
            <a:ext cx="7715200" cy="4525962"/>
          </a:xfrm>
        </p:spPr>
        <p:txBody>
          <a:bodyPr/>
          <a:lstStyle/>
          <a:p>
            <a:r>
              <a:rPr lang="pl-PL" altLang="pl-PL" dirty="0" smtClean="0"/>
              <a:t>Należy unikać produktów o wysokim IG, zastępując je tymi o niższym IG;</a:t>
            </a:r>
          </a:p>
          <a:p>
            <a:r>
              <a:rPr lang="pl-PL" altLang="pl-PL" dirty="0" smtClean="0"/>
              <a:t>Zasada: im produkt mniej przetworzony tym niższy IG;</a:t>
            </a:r>
          </a:p>
          <a:p>
            <a:endParaRPr lang="pl-PL" altLang="pl-PL" dirty="0" smtClean="0"/>
          </a:p>
        </p:txBody>
      </p:sp>
      <p:pic>
        <p:nvPicPr>
          <p:cNvPr id="12292" name="Picture 5" descr="Fotolia_968205_Subscription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3394075"/>
            <a:ext cx="5195887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CUKRY W NASZYM </a:t>
            </a:r>
            <a:br>
              <a:rPr lang="pl-PL" altLang="pl-PL" smtClean="0"/>
            </a:br>
            <a:r>
              <a:rPr lang="pl-PL" altLang="pl-PL" smtClean="0"/>
              <a:t>POŻYWIENIU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Font typeface="Arial" charset="0"/>
              <a:buChar char="•"/>
              <a:defRPr/>
            </a:pPr>
            <a:r>
              <a:rPr lang="pl-PL" dirty="0" smtClean="0"/>
              <a:t>Cukry proste:</a:t>
            </a:r>
          </a:p>
          <a:p>
            <a:pPr lvl="1">
              <a:lnSpc>
                <a:spcPct val="70000"/>
              </a:lnSpc>
              <a:buFont typeface="Arial" charset="0"/>
              <a:buChar char="–"/>
              <a:defRPr/>
            </a:pPr>
            <a:r>
              <a:rPr lang="pl-PL" dirty="0" smtClean="0"/>
              <a:t>glukoza</a:t>
            </a:r>
          </a:p>
          <a:p>
            <a:pPr lvl="1">
              <a:lnSpc>
                <a:spcPct val="70000"/>
              </a:lnSpc>
              <a:buFont typeface="Arial" charset="0"/>
              <a:buChar char="–"/>
              <a:defRPr/>
            </a:pPr>
            <a:r>
              <a:rPr lang="pl-PL" dirty="0" smtClean="0"/>
              <a:t>fruktoza</a:t>
            </a:r>
          </a:p>
          <a:p>
            <a:pPr lvl="1">
              <a:lnSpc>
                <a:spcPct val="70000"/>
              </a:lnSpc>
              <a:buFont typeface="Arial" charset="0"/>
              <a:buChar char="–"/>
              <a:defRPr/>
            </a:pPr>
            <a:r>
              <a:rPr lang="pl-PL" dirty="0" smtClean="0"/>
              <a:t>laktoza</a:t>
            </a:r>
          </a:p>
          <a:p>
            <a:pPr lvl="1">
              <a:lnSpc>
                <a:spcPct val="70000"/>
              </a:lnSpc>
              <a:buFont typeface="Arial" charset="0"/>
              <a:buChar char="–"/>
              <a:defRPr/>
            </a:pPr>
            <a:r>
              <a:rPr lang="pl-PL" dirty="0" smtClean="0"/>
              <a:t>maltoza </a:t>
            </a:r>
          </a:p>
          <a:p>
            <a:pPr>
              <a:lnSpc>
                <a:spcPct val="70000"/>
              </a:lnSpc>
              <a:buFont typeface="Arial" charset="0"/>
              <a:buChar char="•"/>
              <a:defRPr/>
            </a:pPr>
            <a:endParaRPr lang="pl-PL" dirty="0" smtClean="0"/>
          </a:p>
          <a:p>
            <a:pPr>
              <a:lnSpc>
                <a:spcPct val="70000"/>
              </a:lnSpc>
              <a:buFont typeface="Arial" charset="0"/>
              <a:buChar char="•"/>
              <a:defRPr/>
            </a:pPr>
            <a:r>
              <a:rPr lang="pl-PL" dirty="0" smtClean="0"/>
              <a:t>Cukry złożone:</a:t>
            </a:r>
          </a:p>
          <a:p>
            <a:pPr lvl="1">
              <a:lnSpc>
                <a:spcPct val="70000"/>
              </a:lnSpc>
              <a:buFont typeface="Arial" charset="0"/>
              <a:buChar char="–"/>
              <a:defRPr/>
            </a:pPr>
            <a:r>
              <a:rPr lang="pl-PL" dirty="0" smtClean="0"/>
              <a:t>Skrobia</a:t>
            </a:r>
          </a:p>
          <a:p>
            <a:pPr lvl="1">
              <a:lnSpc>
                <a:spcPct val="70000"/>
              </a:lnSpc>
              <a:buFont typeface="Arial" charset="0"/>
              <a:buChar char="–"/>
              <a:defRPr/>
            </a:pPr>
            <a:endParaRPr lang="pl-PL" dirty="0" smtClean="0"/>
          </a:p>
          <a:p>
            <a:pPr lvl="1">
              <a:lnSpc>
                <a:spcPct val="70000"/>
              </a:lnSpc>
              <a:buFont typeface="Arial" charset="0"/>
              <a:buNone/>
              <a:defRPr/>
            </a:pPr>
            <a:endParaRPr lang="pl-PL" dirty="0" smtClean="0"/>
          </a:p>
          <a:p>
            <a:pPr lvl="1">
              <a:lnSpc>
                <a:spcPct val="70000"/>
              </a:lnSpc>
              <a:buFont typeface="Arial" charset="0"/>
              <a:buNone/>
              <a:defRPr/>
            </a:pPr>
            <a:endParaRPr lang="pl-PL" dirty="0" smtClean="0"/>
          </a:p>
          <a:p>
            <a:pPr>
              <a:lnSpc>
                <a:spcPct val="70000"/>
              </a:lnSpc>
              <a:buFont typeface="Arial" charset="0"/>
              <a:buChar char="•"/>
              <a:defRPr/>
            </a:pPr>
            <a:r>
              <a:rPr lang="pl-PL" dirty="0" smtClean="0"/>
              <a:t>Sacharoza</a:t>
            </a:r>
            <a:r>
              <a:rPr lang="pl-PL" sz="3000" dirty="0" smtClean="0"/>
              <a:t> </a:t>
            </a:r>
          </a:p>
        </p:txBody>
      </p:sp>
      <p:sp>
        <p:nvSpPr>
          <p:cNvPr id="13317" name="pole tekstowe 4"/>
          <p:cNvSpPr txBox="1">
            <a:spLocks noChangeArrowheads="1"/>
          </p:cNvSpPr>
          <p:nvPr/>
        </p:nvSpPr>
        <p:spPr bwMode="auto">
          <a:xfrm>
            <a:off x="4859338" y="1883440"/>
            <a:ext cx="33131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l-PL" altLang="pl-PL" sz="2400" dirty="0"/>
              <a:t> </a:t>
            </a:r>
            <a:r>
              <a:rPr lang="pl-PL" altLang="pl-PL" sz="2400" dirty="0">
                <a:latin typeface="Century Gothic" panose="020B0502020202020204" pitchFamily="34" charset="0"/>
              </a:rPr>
              <a:t>owoce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z="2400" dirty="0">
                <a:latin typeface="Century Gothic" panose="020B0502020202020204" pitchFamily="34" charset="0"/>
              </a:rPr>
              <a:t> warzywa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z="2400" dirty="0">
                <a:latin typeface="Century Gothic" panose="020B0502020202020204" pitchFamily="34" charset="0"/>
              </a:rPr>
              <a:t> produkty mleczne</a:t>
            </a:r>
          </a:p>
        </p:txBody>
      </p:sp>
      <p:sp>
        <p:nvSpPr>
          <p:cNvPr id="6" name="Strzałka w prawo z wcięciem 5"/>
          <p:cNvSpPr>
            <a:spLocks noChangeArrowheads="1"/>
          </p:cNvSpPr>
          <p:nvPr/>
        </p:nvSpPr>
        <p:spPr bwMode="auto">
          <a:xfrm>
            <a:off x="3148778" y="1988840"/>
            <a:ext cx="1657350" cy="215900"/>
          </a:xfrm>
          <a:prstGeom prst="notchedRightArrow">
            <a:avLst>
              <a:gd name="adj1" fmla="val 50000"/>
              <a:gd name="adj2" fmla="val 50018"/>
            </a:avLst>
          </a:prstGeom>
          <a:solidFill>
            <a:srgbClr val="199999"/>
          </a:solidFill>
          <a:ln w="25400" algn="ctr">
            <a:solidFill>
              <a:srgbClr val="19999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319" name="pole tekstowe 6"/>
          <p:cNvSpPr txBox="1">
            <a:spLocks noChangeArrowheads="1"/>
          </p:cNvSpPr>
          <p:nvPr/>
        </p:nvSpPr>
        <p:spPr bwMode="auto">
          <a:xfrm>
            <a:off x="4859338" y="3861048"/>
            <a:ext cx="41051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l-PL" altLang="pl-PL" sz="2400" dirty="0"/>
              <a:t> </a:t>
            </a:r>
            <a:r>
              <a:rPr lang="pl-PL" altLang="pl-PL" sz="2400" dirty="0">
                <a:latin typeface="Century Gothic" panose="020B0502020202020204" pitchFamily="34" charset="0"/>
              </a:rPr>
              <a:t>produkty zbożowe (kukurydza, ryż, pszenica)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z="2400" dirty="0">
                <a:latin typeface="Century Gothic" panose="020B0502020202020204" pitchFamily="34" charset="0"/>
              </a:rPr>
              <a:t> ziemniaki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z="2400" dirty="0">
                <a:latin typeface="Century Gothic" panose="020B0502020202020204" pitchFamily="34" charset="0"/>
              </a:rPr>
              <a:t> rośliny strączkowe</a:t>
            </a:r>
          </a:p>
        </p:txBody>
      </p:sp>
      <p:sp>
        <p:nvSpPr>
          <p:cNvPr id="8" name="Strzałka w prawo z wcięciem 7"/>
          <p:cNvSpPr>
            <a:spLocks noChangeArrowheads="1"/>
          </p:cNvSpPr>
          <p:nvPr/>
        </p:nvSpPr>
        <p:spPr bwMode="auto">
          <a:xfrm>
            <a:off x="3148778" y="5698074"/>
            <a:ext cx="1584325" cy="215900"/>
          </a:xfrm>
          <a:prstGeom prst="notchedRightArrow">
            <a:avLst>
              <a:gd name="adj1" fmla="val 50000"/>
              <a:gd name="adj2" fmla="val 50074"/>
            </a:avLst>
          </a:prstGeom>
          <a:solidFill>
            <a:srgbClr val="199999"/>
          </a:solidFill>
          <a:ln w="25400" algn="ctr">
            <a:solidFill>
              <a:srgbClr val="19999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321" name="pole tekstowe 8"/>
          <p:cNvSpPr txBox="1">
            <a:spLocks noChangeArrowheads="1"/>
          </p:cNvSpPr>
          <p:nvPr/>
        </p:nvSpPr>
        <p:spPr bwMode="auto">
          <a:xfrm>
            <a:off x="4930775" y="5577424"/>
            <a:ext cx="324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l-PL" altLang="pl-PL" sz="2400" dirty="0">
                <a:latin typeface="Century Gothic" panose="020B0502020202020204" pitchFamily="34" charset="0"/>
              </a:rPr>
              <a:t> cukier stołowy</a:t>
            </a:r>
          </a:p>
        </p:txBody>
      </p:sp>
      <p:sp>
        <p:nvSpPr>
          <p:cNvPr id="10" name="Strzałka w prawo z wcięciem 9"/>
          <p:cNvSpPr>
            <a:spLocks noChangeArrowheads="1"/>
          </p:cNvSpPr>
          <p:nvPr/>
        </p:nvSpPr>
        <p:spPr bwMode="auto">
          <a:xfrm>
            <a:off x="3148778" y="3966046"/>
            <a:ext cx="1657350" cy="215900"/>
          </a:xfrm>
          <a:prstGeom prst="notchedRightArrow">
            <a:avLst>
              <a:gd name="adj1" fmla="val 50000"/>
              <a:gd name="adj2" fmla="val 50018"/>
            </a:avLst>
          </a:prstGeom>
          <a:solidFill>
            <a:srgbClr val="199999"/>
          </a:solidFill>
          <a:ln w="25400" algn="ctr">
            <a:solidFill>
              <a:srgbClr val="19999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smtClean="0"/>
              <a:t>SACHAROZA – GDZIE </a:t>
            </a:r>
            <a:br>
              <a:rPr lang="pl-PL" altLang="pl-PL" sz="3600" smtClean="0"/>
            </a:br>
            <a:r>
              <a:rPr lang="pl-PL" altLang="pl-PL" sz="3600" smtClean="0"/>
              <a:t>JĄ ZNAJDZIEMY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l-PL" altLang="pl-PL" b="1" dirty="0" smtClean="0"/>
              <a:t>Producenci żywności bardzo często dodają cukry proste do swoich produktów głównie w celu:</a:t>
            </a:r>
          </a:p>
          <a:p>
            <a:pPr marL="0" indent="0">
              <a:lnSpc>
                <a:spcPct val="80000"/>
              </a:lnSpc>
            </a:pPr>
            <a:r>
              <a:rPr lang="pl-PL" altLang="pl-PL" dirty="0" smtClean="0"/>
              <a:t> nadania słodkiego smaku,</a:t>
            </a:r>
          </a:p>
          <a:p>
            <a:pPr marL="0" indent="0">
              <a:lnSpc>
                <a:spcPct val="80000"/>
              </a:lnSpc>
            </a:pPr>
            <a:r>
              <a:rPr lang="pl-PL" altLang="pl-PL" dirty="0" smtClean="0"/>
              <a:t> nadania odpowiedniej konsystencji,</a:t>
            </a:r>
          </a:p>
          <a:p>
            <a:pPr marL="0" indent="0">
              <a:lnSpc>
                <a:spcPct val="80000"/>
              </a:lnSpc>
            </a:pPr>
            <a:r>
              <a:rPr lang="pl-PL" altLang="pl-PL" dirty="0" smtClean="0"/>
              <a:t> zabezpieczenia dżemów i galaretek przed</a:t>
            </a:r>
            <a:br>
              <a:rPr lang="pl-PL" altLang="pl-PL" dirty="0" smtClean="0"/>
            </a:br>
            <a:r>
              <a:rPr lang="pl-PL" altLang="pl-PL" dirty="0" smtClean="0"/>
              <a:t>  zepsuciem (odpowiednio wysokie stężenie cukru</a:t>
            </a:r>
            <a:br>
              <a:rPr lang="pl-PL" altLang="pl-PL" dirty="0" smtClean="0"/>
            </a:br>
            <a:r>
              <a:rPr lang="pl-PL" altLang="pl-PL" dirty="0" smtClean="0"/>
              <a:t>  nie pozwala na rozwój mikroflory),</a:t>
            </a:r>
          </a:p>
          <a:p>
            <a:pPr marL="0" indent="0">
              <a:lnSpc>
                <a:spcPct val="80000"/>
              </a:lnSpc>
            </a:pPr>
            <a:r>
              <a:rPr lang="pl-PL" altLang="pl-PL" dirty="0" smtClean="0"/>
              <a:t> intensyfikacji rozwoju drożdży, np. piekarskich,</a:t>
            </a:r>
          </a:p>
          <a:p>
            <a:pPr marL="0" indent="0">
              <a:lnSpc>
                <a:spcPct val="80000"/>
              </a:lnSpc>
            </a:pPr>
            <a:r>
              <a:rPr lang="pl-PL" altLang="pl-PL" dirty="0" smtClean="0"/>
              <a:t> nadania odpowiedniego zapachu i koloru</a:t>
            </a:r>
            <a:br>
              <a:rPr lang="pl-PL" altLang="pl-PL" dirty="0" smtClean="0"/>
            </a:br>
            <a:r>
              <a:rPr lang="pl-PL" altLang="pl-PL" dirty="0" smtClean="0"/>
              <a:t>  produktom pieczonym.</a:t>
            </a:r>
          </a:p>
          <a:p>
            <a:pPr marL="0" indent="0">
              <a:lnSpc>
                <a:spcPct val="80000"/>
              </a:lnSpc>
            </a:pPr>
            <a:endParaRPr lang="pl-PL" altLang="pl-PL" sz="3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CUKIER NA ETYKIETACH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Na etykietach produktów spożywczych można znaleźć wiele pozycji, pod którymi kryje się cukier:</a:t>
            </a:r>
            <a:endParaRPr lang="pl-PL" dirty="0"/>
          </a:p>
          <a:p>
            <a:r>
              <a:rPr lang="pl-PL" dirty="0"/>
              <a:t>glukoza, </a:t>
            </a:r>
            <a:endParaRPr lang="pl-PL" dirty="0" smtClean="0"/>
          </a:p>
          <a:p>
            <a:r>
              <a:rPr lang="pl-PL" dirty="0" smtClean="0"/>
              <a:t>sacharoza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fruktoza</a:t>
            </a:r>
            <a:r>
              <a:rPr lang="pl-PL" dirty="0"/>
              <a:t>,</a:t>
            </a:r>
          </a:p>
          <a:p>
            <a:r>
              <a:rPr lang="pl-PL" dirty="0"/>
              <a:t>syrop glukozowo-</a:t>
            </a:r>
            <a:r>
              <a:rPr lang="pl-PL" dirty="0" err="1"/>
              <a:t>fruktozowy</a:t>
            </a:r>
            <a:r>
              <a:rPr lang="pl-PL" dirty="0"/>
              <a:t>,</a:t>
            </a:r>
          </a:p>
          <a:p>
            <a:r>
              <a:rPr lang="pl-PL" dirty="0"/>
              <a:t>cukier trzcinowy, </a:t>
            </a:r>
            <a:endParaRPr lang="pl-PL" dirty="0" smtClean="0"/>
          </a:p>
          <a:p>
            <a:r>
              <a:rPr lang="pl-PL" dirty="0" smtClean="0"/>
              <a:t>cukier </a:t>
            </a:r>
            <a:r>
              <a:rPr lang="pl-PL" dirty="0"/>
              <a:t>gronowy,</a:t>
            </a:r>
          </a:p>
          <a:p>
            <a:r>
              <a:rPr lang="pl-PL" dirty="0"/>
              <a:t>cukier brązowy, </a:t>
            </a:r>
            <a:endParaRPr lang="pl-PL" dirty="0" smtClean="0"/>
          </a:p>
          <a:p>
            <a:r>
              <a:rPr lang="pl-PL" dirty="0" smtClean="0"/>
              <a:t>laktoza,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281736" y="2775699"/>
            <a:ext cx="31066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Century Gothic" panose="020B0502020202020204" pitchFamily="34" charset="0"/>
              </a:rPr>
              <a:t>maltoza,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err="1">
                <a:latin typeface="Century Gothic" panose="020B0502020202020204" pitchFamily="34" charset="0"/>
              </a:rPr>
              <a:t>maltodekstryna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endParaRPr lang="pl-PL" sz="2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err="1" smtClean="0">
                <a:latin typeface="Century Gothic" panose="020B0502020202020204" pitchFamily="34" charset="0"/>
              </a:rPr>
              <a:t>sorbitol</a:t>
            </a:r>
            <a:r>
              <a:rPr lang="pl-PL" sz="2400" dirty="0">
                <a:latin typeface="Century Gothic" panose="020B0502020202020204" pitchFamily="34" charset="0"/>
              </a:rPr>
              <a:t>, </a:t>
            </a:r>
            <a:endParaRPr lang="pl-PL" sz="2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entury Gothic" panose="020B0502020202020204" pitchFamily="34" charset="0"/>
              </a:rPr>
              <a:t>syrop z agawy.</a:t>
            </a:r>
            <a:endParaRPr lang="pl-PL" sz="2400" dirty="0">
              <a:latin typeface="Century Gothic" panose="020B0502020202020204" pitchFamily="34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319718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smtClean="0"/>
              <a:t>BŁONNIK POKARMOWY… </a:t>
            </a:r>
            <a:br>
              <a:rPr lang="pl-PL" altLang="pl-PL" sz="3600" smtClean="0"/>
            </a:br>
            <a:r>
              <a:rPr lang="pl-PL" altLang="pl-PL" sz="3600" smtClean="0"/>
              <a:t>…to też węglowodany</a:t>
            </a: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 smtClean="0"/>
              <a:t>Błonnik pokarmowy obejmuję tę część pożywienia roślinnego, która nie jest trawiona w przewodzie pokarmowym człowieka;</a:t>
            </a:r>
          </a:p>
          <a:p>
            <a:r>
              <a:rPr lang="pl-PL" altLang="pl-PL" dirty="0" smtClean="0"/>
              <a:t>Spożywanie odpowiednich ilości błonnika pokarmowego pośrednio i bezpośrednio wpływa na prawidłowe funkcjonowanie całego organizmu;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dirty="0" smtClean="0"/>
              <a:t>NAJWAŻNIEJSZE FUNKCJE </a:t>
            </a:r>
            <a:br>
              <a:rPr lang="pl-PL" altLang="pl-PL" sz="3600" dirty="0" smtClean="0"/>
            </a:br>
            <a:r>
              <a:rPr lang="pl-PL" altLang="pl-PL" sz="3600" dirty="0" smtClean="0"/>
              <a:t>BŁONNIKA POKARMOWEGO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pl-PL" altLang="pl-PL" dirty="0" smtClean="0"/>
              <a:t>Regulacja pracy jelit;</a:t>
            </a:r>
          </a:p>
          <a:p>
            <a:pPr>
              <a:lnSpc>
                <a:spcPct val="70000"/>
              </a:lnSpc>
            </a:pPr>
            <a:r>
              <a:rPr lang="pl-PL" altLang="pl-PL" dirty="0" smtClean="0"/>
              <a:t>Obniżanie poziomu cholesterolu we krwi;</a:t>
            </a:r>
          </a:p>
          <a:p>
            <a:pPr>
              <a:lnSpc>
                <a:spcPct val="70000"/>
              </a:lnSpc>
            </a:pPr>
            <a:r>
              <a:rPr lang="pl-PL" altLang="pl-PL" dirty="0" smtClean="0"/>
              <a:t>Poprawa profilu lipidowego krwi;</a:t>
            </a:r>
          </a:p>
          <a:p>
            <a:pPr>
              <a:lnSpc>
                <a:spcPct val="70000"/>
              </a:lnSpc>
            </a:pPr>
            <a:r>
              <a:rPr lang="pl-PL" altLang="pl-PL" dirty="0" smtClean="0"/>
              <a:t>Odtruwanie organizmu;</a:t>
            </a:r>
          </a:p>
          <a:p>
            <a:pPr>
              <a:lnSpc>
                <a:spcPct val="70000"/>
              </a:lnSpc>
            </a:pPr>
            <a:r>
              <a:rPr lang="pl-PL" altLang="pl-PL" dirty="0" smtClean="0"/>
              <a:t>Poprawa metabolizmu węglowodanów u chorych na cukrzycę przez opóźnianie wchłaniania glukozy;</a:t>
            </a:r>
          </a:p>
          <a:p>
            <a:pPr>
              <a:lnSpc>
                <a:spcPct val="70000"/>
              </a:lnSpc>
            </a:pPr>
            <a:r>
              <a:rPr lang="pl-PL" altLang="pl-PL" dirty="0" smtClean="0"/>
              <a:t>Korzystna modyfikacja składu mikroflory bakteryjnej jelit;</a:t>
            </a:r>
          </a:p>
          <a:p>
            <a:pPr>
              <a:lnSpc>
                <a:spcPct val="70000"/>
              </a:lnSpc>
            </a:pPr>
            <a:r>
              <a:rPr lang="pl-PL" altLang="pl-PL" dirty="0" smtClean="0"/>
              <a:t>Obniżenie wykorzystania energii z pożywienia;</a:t>
            </a:r>
          </a:p>
          <a:p>
            <a:pPr>
              <a:lnSpc>
                <a:spcPct val="70000"/>
              </a:lnSpc>
            </a:pPr>
            <a:r>
              <a:rPr lang="pl-PL" altLang="pl-PL" dirty="0" smtClean="0"/>
              <a:t>Przeciwdziałanie powstawaniu nowotworów jelita grubego;</a:t>
            </a:r>
          </a:p>
          <a:p>
            <a:pPr>
              <a:lnSpc>
                <a:spcPct val="70000"/>
              </a:lnSpc>
            </a:pPr>
            <a:endParaRPr lang="pl-PL" alt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smtClean="0"/>
              <a:t>ŹRÓDŁA BŁONNIKA </a:t>
            </a:r>
            <a:br>
              <a:rPr lang="pl-PL" altLang="pl-PL" sz="3600" smtClean="0"/>
            </a:br>
            <a:r>
              <a:rPr lang="pl-PL" altLang="pl-PL" sz="3600" smtClean="0"/>
              <a:t>POKARMOWEGO</a:t>
            </a:r>
            <a:r>
              <a:rPr lang="pl-PL" altLang="pl-PL" sz="3600" b="0" smtClean="0"/>
              <a:t> 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Warzywa</a:t>
            </a:r>
          </a:p>
          <a:p>
            <a:r>
              <a:rPr lang="pl-PL" altLang="pl-PL" smtClean="0"/>
              <a:t>Owoce</a:t>
            </a:r>
          </a:p>
          <a:p>
            <a:r>
              <a:rPr lang="pl-PL" altLang="pl-PL" smtClean="0"/>
              <a:t>Produkty zbożowe pełnoziarniste</a:t>
            </a:r>
          </a:p>
          <a:p>
            <a:r>
              <a:rPr lang="pl-PL" altLang="pl-PL" smtClean="0"/>
              <a:t>Rośliny strączkowe</a:t>
            </a:r>
          </a:p>
          <a:p>
            <a:endParaRPr lang="pl-PL" altLang="pl-PL" smtClean="0"/>
          </a:p>
          <a:p>
            <a:pPr>
              <a:buFont typeface="Arial" panose="020B0604020202020204" pitchFamily="34" charset="0"/>
              <a:buNone/>
            </a:pPr>
            <a:r>
              <a:rPr lang="pl-PL" altLang="pl-PL" smtClean="0"/>
              <a:t>Zalecenia Światowej Organizacji Zdrowia (WHO):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b="1" smtClean="0"/>
              <a:t>27 – 40 g/dobę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smtClean="0"/>
              <a:t>Czy w Twojej diecie znajdują </a:t>
            </a:r>
            <a:br>
              <a:rPr lang="pl-PL" altLang="pl-PL" sz="3600" smtClean="0"/>
            </a:br>
            <a:r>
              <a:rPr lang="pl-PL" altLang="pl-PL" sz="3600" smtClean="0"/>
              <a:t>się duże ilości tych produktów?</a:t>
            </a: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675"/>
            <a:ext cx="3754438" cy="4525963"/>
          </a:xfrm>
        </p:spPr>
        <p:txBody>
          <a:bodyPr/>
          <a:lstStyle/>
          <a:p>
            <a:r>
              <a:rPr lang="pl-PL" altLang="pl-PL" dirty="0" smtClean="0"/>
              <a:t>białe pieczywo,</a:t>
            </a:r>
          </a:p>
          <a:p>
            <a:r>
              <a:rPr lang="pl-PL" altLang="pl-PL" dirty="0" smtClean="0"/>
              <a:t>biały ryż,</a:t>
            </a:r>
          </a:p>
          <a:p>
            <a:r>
              <a:rPr lang="pl-PL" altLang="pl-PL" dirty="0" smtClean="0"/>
              <a:t>biały makaron,</a:t>
            </a:r>
          </a:p>
          <a:p>
            <a:r>
              <a:rPr lang="pl-PL" altLang="pl-PL" dirty="0" smtClean="0"/>
              <a:t>cukier stołowy,</a:t>
            </a:r>
          </a:p>
          <a:p>
            <a:r>
              <a:rPr lang="pl-PL" altLang="pl-PL" dirty="0" smtClean="0"/>
              <a:t>napoje gazowane,</a:t>
            </a:r>
          </a:p>
          <a:p>
            <a:r>
              <a:rPr lang="pl-PL" altLang="pl-PL" dirty="0" smtClean="0"/>
              <a:t>napoje owocowe,</a:t>
            </a:r>
          </a:p>
          <a:p>
            <a:r>
              <a:rPr lang="pl-PL" altLang="pl-PL" dirty="0" smtClean="0"/>
              <a:t>czekolada, </a:t>
            </a:r>
          </a:p>
          <a:p>
            <a:r>
              <a:rPr lang="pl-PL" altLang="pl-PL" dirty="0" smtClean="0"/>
              <a:t>słodycze,</a:t>
            </a:r>
          </a:p>
          <a:p>
            <a:endParaRPr lang="pl-PL" altLang="pl-PL" dirty="0" smtClean="0"/>
          </a:p>
          <a:p>
            <a:endParaRPr lang="pl-PL" altLang="pl-PL" dirty="0" smtClean="0"/>
          </a:p>
          <a:p>
            <a:endParaRPr lang="pl-PL" altLang="pl-PL" sz="2600" dirty="0" smtClean="0"/>
          </a:p>
          <a:p>
            <a:endParaRPr lang="pl-PL" altLang="pl-PL" sz="2600" dirty="0" smtClean="0"/>
          </a:p>
          <a:p>
            <a:pPr>
              <a:buFont typeface="Arial" panose="020B0604020202020204" pitchFamily="34" charset="0"/>
              <a:buNone/>
            </a:pPr>
            <a:endParaRPr lang="pl-PL" altLang="pl-PL" sz="2600" dirty="0" smtClean="0"/>
          </a:p>
        </p:txBody>
      </p:sp>
      <p:sp>
        <p:nvSpPr>
          <p:cNvPr id="18436" name="Symbol zastępczy zawartości 2"/>
          <p:cNvSpPr txBox="1">
            <a:spLocks/>
          </p:cNvSpPr>
          <p:nvPr/>
        </p:nvSpPr>
        <p:spPr bwMode="auto">
          <a:xfrm>
            <a:off x="4500563" y="1873250"/>
            <a:ext cx="4392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latin typeface="Century Gothic" panose="020B0502020202020204" pitchFamily="34" charset="0"/>
              </a:rPr>
              <a:t>ciasta i ciasteczka,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latin typeface="Century Gothic" panose="020B0502020202020204" pitchFamily="34" charset="0"/>
              </a:rPr>
              <a:t>owoce i warzywa z puszki,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latin typeface="Century Gothic" panose="020B0502020202020204" pitchFamily="34" charset="0"/>
              </a:rPr>
              <a:t>dania typu instant,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latin typeface="Century Gothic" panose="020B0502020202020204" pitchFamily="34" charset="0"/>
              </a:rPr>
              <a:t>słodzone płatki śniadaniowe,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latin typeface="Century Gothic" panose="020B0502020202020204" pitchFamily="34" charset="0"/>
              </a:rPr>
              <a:t>słodzone jogurty owocowe,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latin typeface="Century Gothic" panose="020B0502020202020204" pitchFamily="34" charset="0"/>
              </a:rPr>
              <a:t>lody i sorbety,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>
                <a:latin typeface="Century Gothic" panose="020B0502020202020204" pitchFamily="34" charset="0"/>
              </a:rPr>
              <a:t>żywność typu fast-food.</a:t>
            </a:r>
          </a:p>
          <a:p>
            <a:pPr eaLnBrk="1" hangingPunct="1">
              <a:lnSpc>
                <a:spcPct val="80000"/>
              </a:lnSpc>
            </a:pPr>
            <a:endParaRPr lang="pl-PL" altLang="pl-PL" dirty="0"/>
          </a:p>
          <a:p>
            <a:pPr eaLnBrk="1" hangingPunct="1">
              <a:lnSpc>
                <a:spcPct val="80000"/>
              </a:lnSpc>
            </a:pPr>
            <a:endParaRPr lang="pl-PL" altLang="pl-PL" dirty="0"/>
          </a:p>
          <a:p>
            <a:pPr eaLnBrk="1" hangingPunct="1">
              <a:lnSpc>
                <a:spcPct val="80000"/>
              </a:lnSpc>
            </a:pPr>
            <a:endParaRPr lang="pl-PL" altLang="pl-PL" dirty="0"/>
          </a:p>
          <a:p>
            <a:pPr eaLnBrk="1" hangingPunct="1">
              <a:lnSpc>
                <a:spcPct val="80000"/>
              </a:lnSpc>
            </a:pPr>
            <a:endParaRPr lang="pl-PL" altLang="pl-PL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395288" y="917575"/>
            <a:ext cx="8229600" cy="1143000"/>
          </a:xfrm>
        </p:spPr>
        <p:txBody>
          <a:bodyPr/>
          <a:lstStyle/>
          <a:p>
            <a:r>
              <a:rPr lang="pl-PL" altLang="pl-PL" sz="2800" smtClean="0"/>
              <a:t>Cukier w sposób pośredni </a:t>
            </a:r>
            <a:br>
              <a:rPr lang="pl-PL" altLang="pl-PL" sz="2800" smtClean="0"/>
            </a:br>
            <a:r>
              <a:rPr lang="pl-PL" altLang="pl-PL" sz="2800" smtClean="0"/>
              <a:t>i bezpośredni przyczynia się </a:t>
            </a:r>
            <a:br>
              <a:rPr lang="pl-PL" altLang="pl-PL" sz="2800" smtClean="0"/>
            </a:br>
            <a:r>
              <a:rPr lang="pl-PL" altLang="pl-PL" sz="2800" smtClean="0"/>
              <a:t>do powstawania następujących chorób:</a:t>
            </a:r>
            <a:br>
              <a:rPr lang="pl-PL" altLang="pl-PL" sz="2800" smtClean="0"/>
            </a:br>
            <a:endParaRPr lang="pl-PL" altLang="pl-PL" sz="2800" smtClean="0"/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000" dirty="0" smtClean="0">
                <a:sym typeface="Wingdings" panose="05000000000000000000" pitchFamily="2" charset="2"/>
              </a:rPr>
              <a:t>próchnicy;</a:t>
            </a:r>
          </a:p>
          <a:p>
            <a:r>
              <a:rPr lang="pl-PL" altLang="pl-PL" sz="2000" dirty="0" smtClean="0">
                <a:sym typeface="Wingdings" panose="05000000000000000000" pitchFamily="2" charset="2"/>
              </a:rPr>
              <a:t>schorzeń przemiany materii  otyłość, cukrzyca, kamienie </a:t>
            </a:r>
            <a:br>
              <a:rPr lang="pl-PL" altLang="pl-PL" sz="2000" dirty="0" smtClean="0">
                <a:sym typeface="Wingdings" panose="05000000000000000000" pitchFamily="2" charset="2"/>
              </a:rPr>
            </a:br>
            <a:r>
              <a:rPr lang="pl-PL" altLang="pl-PL" sz="2000" dirty="0" smtClean="0">
                <a:sym typeface="Wingdings" panose="05000000000000000000" pitchFamily="2" charset="2"/>
              </a:rPr>
              <a:t>żółciowe, dolegliwości wątroby;</a:t>
            </a:r>
          </a:p>
          <a:p>
            <a:r>
              <a:rPr lang="pl-PL" altLang="pl-PL" sz="2000" dirty="0" smtClean="0">
                <a:sym typeface="Wingdings" panose="05000000000000000000" pitchFamily="2" charset="2"/>
              </a:rPr>
              <a:t>schorzeń aparatu ruchu  zwyrodnieniowe choroby kręgosłupa, reumatyzm, artretyzm;</a:t>
            </a:r>
          </a:p>
          <a:p>
            <a:r>
              <a:rPr lang="pl-PL" altLang="pl-PL" sz="2000" dirty="0" smtClean="0">
                <a:sym typeface="Wingdings" panose="05000000000000000000" pitchFamily="2" charset="2"/>
              </a:rPr>
              <a:t>schorzeń organów trawiennych  zaparcia, zaburzenia </a:t>
            </a:r>
            <a:br>
              <a:rPr lang="pl-PL" altLang="pl-PL" sz="2000" dirty="0" smtClean="0">
                <a:sym typeface="Wingdings" panose="05000000000000000000" pitchFamily="2" charset="2"/>
              </a:rPr>
            </a:br>
            <a:r>
              <a:rPr lang="pl-PL" altLang="pl-PL" sz="2000" dirty="0" smtClean="0">
                <a:sym typeface="Wingdings" panose="05000000000000000000" pitchFamily="2" charset="2"/>
              </a:rPr>
              <a:t>czynności wątroby, schorzenia woreczka żółciowego, trzustki, </a:t>
            </a:r>
            <a:br>
              <a:rPr lang="pl-PL" altLang="pl-PL" sz="2000" dirty="0" smtClean="0">
                <a:sym typeface="Wingdings" panose="05000000000000000000" pitchFamily="2" charset="2"/>
              </a:rPr>
            </a:br>
            <a:r>
              <a:rPr lang="pl-PL" altLang="pl-PL" sz="2000" dirty="0" smtClean="0">
                <a:sym typeface="Wingdings" panose="05000000000000000000" pitchFamily="2" charset="2"/>
              </a:rPr>
              <a:t>jelita cienkiego i grubego;</a:t>
            </a:r>
          </a:p>
          <a:p>
            <a:r>
              <a:rPr lang="pl-PL" altLang="pl-PL" sz="2000" dirty="0" smtClean="0">
                <a:sym typeface="Wingdings" panose="05000000000000000000" pitchFamily="2" charset="2"/>
              </a:rPr>
              <a:t>schorzeń naczyniowych  zawał serca, udar;</a:t>
            </a:r>
          </a:p>
          <a:p>
            <a:r>
              <a:rPr lang="pl-PL" altLang="pl-PL" sz="2000" dirty="0" smtClean="0">
                <a:sym typeface="Wingdings" panose="05000000000000000000" pitchFamily="2" charset="2"/>
              </a:rPr>
              <a:t>osłabienie systemu immunologicznego, objawiającego się </a:t>
            </a:r>
            <a:br>
              <a:rPr lang="pl-PL" altLang="pl-PL" sz="2000" dirty="0" smtClean="0">
                <a:sym typeface="Wingdings" panose="05000000000000000000" pitchFamily="2" charset="2"/>
              </a:rPr>
            </a:br>
            <a:r>
              <a:rPr lang="pl-PL" altLang="pl-PL" sz="2000" dirty="0" smtClean="0">
                <a:sym typeface="Wingdings" panose="05000000000000000000" pitchFamily="2" charset="2"/>
              </a:rPr>
              <a:t>alergiami oraz niedostateczną odpornością na infekcje oraz </a:t>
            </a:r>
            <a:br>
              <a:rPr lang="pl-PL" altLang="pl-PL" sz="2000" dirty="0" smtClean="0">
                <a:sym typeface="Wingdings" panose="05000000000000000000" pitchFamily="2" charset="2"/>
              </a:rPr>
            </a:br>
            <a:r>
              <a:rPr lang="pl-PL" altLang="pl-PL" sz="2000" dirty="0" smtClean="0">
                <a:sym typeface="Wingdings" panose="05000000000000000000" pitchFamily="2" charset="2"/>
              </a:rPr>
              <a:t>grzybice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pl-PL" smtClean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dirty="0" smtClean="0"/>
              <a:t>Cukier jest słodki i sprawia nam wiele przyjemności, pragniemy, żeby nasze dzieci również jej zaznały, tymczasem...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altLang="pl-PL" dirty="0" smtClean="0"/>
              <a:t>Jest postrzegany jako jedna z najważniejszych przyczyn plagi jaka zalała świat, czyli nadwagi i otyłości. O tym problemie dyskutuje się pod każdą szerokością geograficzną. Warto zadać pytanie jaką rolę w tym wszystkim odgrywają węglowodany.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l-PL" altLang="pl-PL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OTYŁOŚĆ I KONSEKWENCJE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 smtClean="0"/>
              <a:t>Niestety problem otyłości na całym świecie dotyczy coraz częściej dzieci. </a:t>
            </a:r>
          </a:p>
          <a:p>
            <a:r>
              <a:rPr lang="pl-PL" altLang="pl-PL" dirty="0" smtClean="0"/>
              <a:t>Z pokolenia otyłych dzieci wyrośnie pokolenie chorych dorosłych. Choroby, które wcześniej dotykały osoby po 60. roku życia będą atakować 30-40-latków!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dirty="0" smtClean="0"/>
          </a:p>
        </p:txBody>
      </p:sp>
      <p:pic>
        <p:nvPicPr>
          <p:cNvPr id="20484" name="Picture 5" descr="Fotolia_508506_Subscription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32"/>
          <a:stretch>
            <a:fillRect/>
          </a:stretch>
        </p:blipFill>
        <p:spPr bwMode="auto">
          <a:xfrm>
            <a:off x="5227638" y="4365625"/>
            <a:ext cx="3916362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CUKIER I OTYŁOŚĆ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mtClean="0"/>
              <a:t>Nadmiar cukru w diecie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dirty="0" smtClean="0"/>
              <a:t>Przekształcanie cukru w tłuszcz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dirty="0" smtClean="0"/>
              <a:t>Odkładanie tłuszczu w organizmie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dirty="0" smtClean="0"/>
              <a:t>Nadwaga</a:t>
            </a:r>
          </a:p>
          <a:p>
            <a:pPr algn="ctr">
              <a:buFont typeface="Arial" panose="020B0604020202020204" pitchFamily="34" charset="0"/>
              <a:buNone/>
            </a:pPr>
            <a:endParaRPr lang="pl-PL" altLang="pl-PL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pl-PL" altLang="pl-PL" dirty="0" smtClean="0"/>
              <a:t>Otyłość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4427538" y="2492375"/>
            <a:ext cx="360362" cy="360561"/>
          </a:xfrm>
          <a:prstGeom prst="downArrow">
            <a:avLst>
              <a:gd name="adj1" fmla="val 50000"/>
              <a:gd name="adj2" fmla="val 5953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4427538" y="3380256"/>
            <a:ext cx="360362" cy="360561"/>
          </a:xfrm>
          <a:prstGeom prst="downArrow">
            <a:avLst>
              <a:gd name="adj1" fmla="val 50000"/>
              <a:gd name="adj2" fmla="val 5953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4427538" y="4214019"/>
            <a:ext cx="360362" cy="360561"/>
          </a:xfrm>
          <a:prstGeom prst="downArrow">
            <a:avLst>
              <a:gd name="adj1" fmla="val 50000"/>
              <a:gd name="adj2" fmla="val 5953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4427538" y="5047782"/>
            <a:ext cx="360362" cy="360561"/>
          </a:xfrm>
          <a:prstGeom prst="downArrow">
            <a:avLst>
              <a:gd name="adj1" fmla="val 50000"/>
              <a:gd name="adj2" fmla="val 5953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smtClean="0"/>
              <a:t>NASTĘPSTWA SPOŻYWANIA </a:t>
            </a:r>
            <a:br>
              <a:rPr lang="pl-PL" altLang="pl-PL" sz="3600" smtClean="0"/>
            </a:br>
            <a:r>
              <a:rPr lang="pl-PL" altLang="pl-PL" sz="3600" smtClean="0"/>
              <a:t>SŁODYCZY PRZEZ DZIECI</a:t>
            </a:r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Próchnica;</a:t>
            </a:r>
          </a:p>
          <a:p>
            <a:r>
              <a:rPr lang="pl-PL" altLang="pl-PL" smtClean="0"/>
              <a:t>Nadpobudliwość ruchowa;</a:t>
            </a:r>
          </a:p>
          <a:p>
            <a:r>
              <a:rPr lang="pl-PL" altLang="pl-PL" smtClean="0"/>
              <a:t>Zaburzenia w koncentracji;</a:t>
            </a:r>
          </a:p>
          <a:p>
            <a:r>
              <a:rPr lang="pl-PL" altLang="pl-PL" smtClean="0"/>
              <a:t>Problemy w nauce;</a:t>
            </a:r>
          </a:p>
          <a:p>
            <a:r>
              <a:rPr lang="pl-PL" altLang="pl-PL" smtClean="0"/>
              <a:t>Wyrabianie złych nawyków żywieniowych;</a:t>
            </a:r>
          </a:p>
          <a:p>
            <a:r>
              <a:rPr lang="pl-PL" altLang="pl-PL" smtClean="0"/>
              <a:t>Wzrost kaloryczności diety;</a:t>
            </a:r>
          </a:p>
          <a:p>
            <a:r>
              <a:rPr lang="pl-PL" altLang="pl-PL" smtClean="0"/>
              <a:t>Nadwaga i otyłość;</a:t>
            </a:r>
          </a:p>
          <a:p>
            <a:pPr>
              <a:buFont typeface="Arial" panose="020B0604020202020204" pitchFamily="34" charset="0"/>
              <a:buNone/>
            </a:pPr>
            <a:endParaRPr lang="pl-PL" altLang="pl-PL" smtClean="0"/>
          </a:p>
          <a:p>
            <a:endParaRPr lang="pl-PL" altLang="pl-PL" smtClean="0"/>
          </a:p>
        </p:txBody>
      </p:sp>
      <p:pic>
        <p:nvPicPr>
          <p:cNvPr id="22532" name="Picture 5" descr="Fotolia_8455578_Subscription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103688"/>
            <a:ext cx="4140200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smtClean="0"/>
              <a:t>ODZWYCZAJAMY DZIECI </a:t>
            </a:r>
            <a:br>
              <a:rPr lang="pl-PL" altLang="pl-PL" sz="3600" smtClean="0"/>
            </a:br>
            <a:r>
              <a:rPr lang="pl-PL" altLang="pl-PL" sz="3600" smtClean="0"/>
              <a:t>OD JEDZENIA SŁODYCZY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pl-PL" sz="2600" dirty="0" smtClean="0"/>
              <a:t>Przekażmy dzieciom podstawowe zasady zdrowego żywienia;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pl-PL" sz="2600" dirty="0" smtClean="0"/>
              <a:t>Wprowadźmy prawidłową i urozmaiconą  dietę w żywieniu całej rodziny;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pl-PL" sz="2600" dirty="0" smtClean="0">
                <a:sym typeface="Wingdings" pitchFamily="2" charset="2"/>
              </a:rPr>
              <a:t>Musimy uświadomić dzieciom szkodliwość jedzenia cukru i słodyczy;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pl-PL" sz="2600" dirty="0" smtClean="0">
                <a:sym typeface="Wingdings" pitchFamily="2" charset="2"/>
              </a:rPr>
              <a:t>Nie stosujmy słodyczy jako nagród;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pl-PL" sz="2600" dirty="0" smtClean="0">
                <a:sym typeface="Wingdings" pitchFamily="2" charset="2"/>
              </a:rPr>
              <a:t>Sporządzajmy dziecku codziennie urozmaicone drugie śniadanie (bez słodyczy);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pl-PL" sz="2600" dirty="0" smtClean="0">
                <a:sym typeface="Wingdings" pitchFamily="2" charset="2"/>
              </a:rPr>
              <a:t>Szukajmy atrakcyjnych pomysłów na desery, rezygnując ze słodyczy;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pl-PL" sz="2600" dirty="0" smtClean="0">
                <a:sym typeface="Wingdings" pitchFamily="2" charset="2"/>
              </a:rPr>
              <a:t>Porozmawiajmy z dzieckiem na temat tego, na co wydaje kieszonkowe;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pl-PL" sz="2600" dirty="0" smtClean="0">
                <a:sym typeface="Wingdings" pitchFamily="2" charset="2"/>
              </a:rPr>
              <a:t>Zainteresujmy się tym, co oferują sklepiki szkolne – może uda nam się coś zmienić;</a:t>
            </a:r>
          </a:p>
          <a:p>
            <a:pPr>
              <a:lnSpc>
                <a:spcPct val="70000"/>
              </a:lnSpc>
              <a:buFont typeface="Arial" charset="0"/>
              <a:buChar char="•"/>
              <a:defRPr/>
            </a:pPr>
            <a:endParaRPr lang="pl-PL" sz="26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smtClean="0"/>
              <a:t>ZMIENIAMY NAWYKI </a:t>
            </a:r>
            <a:br>
              <a:rPr lang="pl-PL" altLang="pl-PL" sz="3600" smtClean="0"/>
            </a:br>
            <a:r>
              <a:rPr lang="pl-PL" altLang="pl-PL" sz="3600" smtClean="0"/>
              <a:t>ŻYWIENIOWE DZIECI</a:t>
            </a:r>
          </a:p>
        </p:txBody>
      </p:sp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 smtClean="0">
                <a:sym typeface="Wingdings" panose="05000000000000000000" pitchFamily="2" charset="2"/>
              </a:rPr>
              <a:t>Proponuj soki i koktajle mleczne zamiast napojów gazowanych;</a:t>
            </a:r>
          </a:p>
          <a:p>
            <a:r>
              <a:rPr lang="pl-PL" altLang="pl-PL" dirty="0" smtClean="0">
                <a:sym typeface="Wingdings" panose="05000000000000000000" pitchFamily="2" charset="2"/>
              </a:rPr>
              <a:t>Nie przechowuj w domu słodkich i słonych przekąsek;</a:t>
            </a:r>
          </a:p>
          <a:p>
            <a:r>
              <a:rPr lang="pl-PL" altLang="pl-PL" dirty="0" smtClean="0">
                <a:sym typeface="Wingdings" panose="05000000000000000000" pitchFamily="2" charset="2"/>
              </a:rPr>
              <a:t>Proponuj rodzynki, orzechy, pestki, migdały zamiast cukierków;</a:t>
            </a:r>
          </a:p>
          <a:p>
            <a:r>
              <a:rPr lang="pl-PL" altLang="pl-PL" dirty="0" smtClean="0">
                <a:sym typeface="Wingdings" panose="05000000000000000000" pitchFamily="2" charset="2"/>
              </a:rPr>
              <a:t>Naczynie z umytymi owocami powinno stać </a:t>
            </a:r>
            <a:br>
              <a:rPr lang="pl-PL" altLang="pl-PL" dirty="0" smtClean="0">
                <a:sym typeface="Wingdings" panose="05000000000000000000" pitchFamily="2" charset="2"/>
              </a:rPr>
            </a:br>
            <a:r>
              <a:rPr lang="pl-PL" altLang="pl-PL" dirty="0" smtClean="0">
                <a:sym typeface="Wingdings" panose="05000000000000000000" pitchFamily="2" charset="2"/>
              </a:rPr>
              <a:t>w   widocznym i dostępnym dla dzieci miejscu;</a:t>
            </a:r>
          </a:p>
          <a:p>
            <a:endParaRPr lang="pl-PL" altLang="pl-PL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smtClean="0"/>
              <a:t>ZMIENIAMY NAWYKI </a:t>
            </a:r>
            <a:br>
              <a:rPr lang="pl-PL" altLang="pl-PL" sz="3600" smtClean="0"/>
            </a:br>
            <a:r>
              <a:rPr lang="pl-PL" altLang="pl-PL" sz="3600" smtClean="0"/>
              <a:t>ŻYWIENIOWE DZIECI</a:t>
            </a:r>
          </a:p>
        </p:txBody>
      </p:sp>
      <p:sp>
        <p:nvSpPr>
          <p:cNvPr id="2560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 smtClean="0">
                <a:sym typeface="Wingdings" panose="05000000000000000000" pitchFamily="2" charset="2"/>
              </a:rPr>
              <a:t>Dbaj o codzienne picie wody przez dziecko  około 1,5 litra dziennie;</a:t>
            </a:r>
          </a:p>
          <a:p>
            <a:r>
              <a:rPr lang="pl-PL" altLang="pl-PL" dirty="0" smtClean="0">
                <a:sym typeface="Wingdings" panose="05000000000000000000" pitchFamily="2" charset="2"/>
              </a:rPr>
              <a:t>Zamiast 3 posiłków dziennie proponuj 4 lub 5, </a:t>
            </a:r>
            <a:br>
              <a:rPr lang="pl-PL" altLang="pl-PL" dirty="0" smtClean="0">
                <a:sym typeface="Wingdings" panose="05000000000000000000" pitchFamily="2" charset="2"/>
              </a:rPr>
            </a:br>
            <a:r>
              <a:rPr lang="pl-PL" altLang="pl-PL" dirty="0" smtClean="0">
                <a:sym typeface="Wingdings" panose="05000000000000000000" pitchFamily="2" charset="2"/>
              </a:rPr>
              <a:t>a nawet 6 mniejszych porcji, aby uniknąć spadku poziomu cukru we krwi  co powoduje u dzieci wzrost apetytu na słodycze;</a:t>
            </a:r>
          </a:p>
          <a:p>
            <a:r>
              <a:rPr lang="pl-PL" altLang="pl-PL" dirty="0" smtClean="0">
                <a:sym typeface="Wingdings" panose="05000000000000000000" pitchFamily="2" charset="2"/>
              </a:rPr>
              <a:t>Próbuj wyrabiać w dziecku upodobanie do kwaśnych owoców zamiast słodyczy;</a:t>
            </a:r>
          </a:p>
          <a:p>
            <a:r>
              <a:rPr lang="pl-PL" altLang="pl-PL" dirty="0" smtClean="0">
                <a:sym typeface="Wingdings" panose="05000000000000000000" pitchFamily="2" charset="2"/>
              </a:rPr>
              <a:t>Zastąp słodycze owocami;</a:t>
            </a:r>
          </a:p>
          <a:p>
            <a:endParaRPr lang="pl-PL" alt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Fotolia_2984874_Subscription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873375"/>
            <a:ext cx="5976937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sz="3600" dirty="0" smtClean="0"/>
              <a:t>CO ROZUMIEMY POD </a:t>
            </a:r>
            <a:br>
              <a:rPr lang="pl-PL" sz="3600" dirty="0" smtClean="0"/>
            </a:br>
            <a:r>
              <a:rPr lang="pl-PL" sz="3600" dirty="0" smtClean="0"/>
              <a:t>POJĘCIEM „CUKIER”?</a:t>
            </a:r>
          </a:p>
        </p:txBody>
      </p:sp>
      <p:sp>
        <p:nvSpPr>
          <p:cNvPr id="410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pl-PL" altLang="pl-PL" b="1" dirty="0" smtClean="0"/>
              <a:t>Cukier stołowy</a:t>
            </a:r>
            <a:r>
              <a:rPr lang="pl-PL" altLang="pl-PL" dirty="0" smtClean="0"/>
              <a:t> – inaczej sacharoza; otrzymywany </a:t>
            </a:r>
            <a:br>
              <a:rPr lang="pl-PL" altLang="pl-PL" dirty="0" smtClean="0"/>
            </a:br>
            <a:r>
              <a:rPr lang="pl-PL" altLang="pl-PL" dirty="0" smtClean="0"/>
              <a:t>z buraków lub trzciny cukrowej, wykorzystywany do słodzenia produktów (np. herbaty, ciast);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altLang="pl-PL" dirty="0" smtClean="0"/>
          </a:p>
          <a:p>
            <a:pPr marL="0" indent="0"/>
            <a:endParaRPr lang="pl-PL" alt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0" smtClean="0"/>
              <a:t> </a:t>
            </a:r>
            <a:r>
              <a:rPr lang="pl-PL" altLang="pl-PL" smtClean="0"/>
              <a:t>TYMCZASEM CUKRY TO…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 smtClean="0"/>
              <a:t>Węglowodany, czyli składniki pokarmowe które powinny stanowić główne źródło energii w diecie człowieka;</a:t>
            </a:r>
          </a:p>
          <a:p>
            <a:pPr>
              <a:lnSpc>
                <a:spcPct val="90000"/>
              </a:lnSpc>
            </a:pPr>
            <a:r>
              <a:rPr lang="pl-PL" altLang="pl-PL" dirty="0" smtClean="0"/>
              <a:t>1 g węglowodanów dostarcza 4 kcal energii (to mniej niż tłuszcze 1 g = 9 kcal );</a:t>
            </a:r>
          </a:p>
          <a:p>
            <a:pPr>
              <a:lnSpc>
                <a:spcPct val="90000"/>
              </a:lnSpc>
            </a:pPr>
            <a:r>
              <a:rPr lang="pl-PL" altLang="pl-PL" dirty="0" smtClean="0"/>
              <a:t>Zgodnie z zaleceniami żywieniowymi, co najmniej połowa dostarczanej energii powinna pochodzić </a:t>
            </a:r>
            <a:br>
              <a:rPr lang="pl-PL" altLang="pl-PL" dirty="0" smtClean="0"/>
            </a:br>
            <a:r>
              <a:rPr lang="pl-PL" altLang="pl-PL" dirty="0" smtClean="0"/>
              <a:t>z węglowodanów, w większości z węglowodanów złożonych.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WĘGLOWODANY</a:t>
            </a: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 smtClean="0"/>
              <a:t>Podstawowy podział węglowodanów:</a:t>
            </a:r>
          </a:p>
          <a:p>
            <a:pPr lvl="1"/>
            <a:r>
              <a:rPr lang="pl-PL" altLang="pl-PL" dirty="0" smtClean="0"/>
              <a:t>Cukry proste, np. glukoza (cukier we krwi), fruktoza (cukier owocowy);</a:t>
            </a:r>
          </a:p>
          <a:p>
            <a:pPr lvl="1"/>
            <a:r>
              <a:rPr lang="pl-PL" altLang="pl-PL" dirty="0" smtClean="0"/>
              <a:t>Dwucukry, np. sacharoza (cukier stołowy), laktoza (cukier mleczny);</a:t>
            </a:r>
          </a:p>
          <a:p>
            <a:pPr lvl="1"/>
            <a:r>
              <a:rPr lang="pl-PL" altLang="pl-PL" dirty="0" smtClean="0"/>
              <a:t>Cukry złożone,  np. skrobia, celuloza (zawarte </a:t>
            </a:r>
            <a:br>
              <a:rPr lang="pl-PL" altLang="pl-PL" dirty="0" smtClean="0"/>
            </a:br>
            <a:r>
              <a:rPr lang="pl-PL" altLang="pl-PL" dirty="0" smtClean="0"/>
              <a:t>w ziemniakach, ryżu, ziarnach zbóż), błonnik pokarmowy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WĘGLOWODANY</a:t>
            </a:r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Głównym źródłem energii dla człowieka powinny być węglowodany złożone;</a:t>
            </a:r>
          </a:p>
          <a:p>
            <a:r>
              <a:rPr lang="pl-PL" altLang="pl-PL" smtClean="0"/>
              <a:t>Należy dążyć do ograniczenia lub wyeliminowania z diety cukrów  prostych (zwłaszcza sacharozy, czyli popularnego „cukru stołowego”);</a:t>
            </a:r>
            <a:endParaRPr lang="pl-PL" altLang="pl-PL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l-PL" altLang="pl-PL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600" smtClean="0"/>
              <a:t>WĘGLOWODANY – ENERGIA </a:t>
            </a:r>
            <a:br>
              <a:rPr lang="pl-PL" altLang="pl-PL" sz="3600" smtClean="0"/>
            </a:br>
            <a:r>
              <a:rPr lang="pl-PL" altLang="pl-PL" sz="3600" smtClean="0"/>
              <a:t>DLA MÓZGU I MIĘŚNI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Mózg jest niemal całkowicie uzależniony od stałego dostarczania glukozy. U osób dorosłych mózg zużywa dziennie około 140 g glukozy, co stanowi około połowy całkowitego spożycia węglowodanów.</a:t>
            </a:r>
          </a:p>
          <a:p>
            <a:r>
              <a:rPr lang="pl-PL" altLang="pl-PL" smtClean="0"/>
              <a:t>Rezerwą energetyczną w organizmie człowieka jest</a:t>
            </a:r>
            <a:r>
              <a:rPr lang="pl-PL" altLang="pl-PL" b="1" smtClean="0"/>
              <a:t> glikogen</a:t>
            </a:r>
            <a:r>
              <a:rPr lang="pl-PL" altLang="pl-PL" smtClean="0"/>
              <a:t>, substancja powstająca z glukozy, magazynowana w mięśniach i wątrobie.</a:t>
            </a:r>
            <a:endParaRPr lang="pl-PL" altLang="pl-PL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INDEKS GLIKEMICZNY (IG)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Poszczególne węglowodany charakteryzują się swoistą wartością IG; </a:t>
            </a:r>
          </a:p>
          <a:p>
            <a:r>
              <a:rPr lang="pl-PL" altLang="pl-PL" smtClean="0"/>
              <a:t>Wartość IG odzwierciedla szybkość, z jaką dany produkt spożywczy podwyższa stężenie glukozy (poziom cukru) we krwi po jego spożyciu;</a:t>
            </a:r>
          </a:p>
          <a:p>
            <a:r>
              <a:rPr lang="pl-PL" altLang="pl-PL" smtClean="0"/>
              <a:t>Produkty o wyższym IG mają największy i najszybszy wpływ na poziom glukozy we krwi;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INDEKS GLIKEMICZNY (IG)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 smtClean="0"/>
              <a:t>W rzeczywistości jest to sposób szeregowania żywności zawierającej węglowodany według siły, </a:t>
            </a:r>
            <a:br>
              <a:rPr lang="pl-PL" altLang="pl-PL" dirty="0" smtClean="0"/>
            </a:br>
            <a:r>
              <a:rPr lang="pl-PL" altLang="pl-PL" dirty="0" smtClean="0"/>
              <a:t>z jaką podnosi ona po jej spożyciu stężenie cukru we krwi;</a:t>
            </a:r>
          </a:p>
          <a:p>
            <a:r>
              <a:rPr lang="pl-PL" altLang="pl-PL" dirty="0" smtClean="0"/>
              <a:t>Skala wartości IG mieści się między 0 a 100, gdzie 100 stanowi IG produktu referencyjnego, jakim jest glukoza;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JWW_bank_scenariuszy">
  <a:themeElements>
    <a:clrScheme name="Niestandardowy 1">
      <a:dk1>
        <a:sysClr val="windowText" lastClr="000000"/>
      </a:dk1>
      <a:lt1>
        <a:sysClr val="window" lastClr="FFFFFF"/>
      </a:lt1>
      <a:dk2>
        <a:srgbClr val="97D5EA"/>
      </a:dk2>
      <a:lt2>
        <a:srgbClr val="D3D943"/>
      </a:lt2>
      <a:accent1>
        <a:srgbClr val="97D5EA"/>
      </a:accent1>
      <a:accent2>
        <a:srgbClr val="FF0000"/>
      </a:accent2>
      <a:accent3>
        <a:srgbClr val="D3D943"/>
      </a:accent3>
      <a:accent4>
        <a:srgbClr val="EA6A9D"/>
      </a:accent4>
      <a:accent5>
        <a:srgbClr val="FFE93F"/>
      </a:accent5>
      <a:accent6>
        <a:srgbClr val="FF9900"/>
      </a:accent6>
      <a:hlink>
        <a:srgbClr val="47A4AB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JWW_bank_scenariuszy" id="{43617181-02BE-4571-A40A-625AE175A0F3}" vid="{017B5344-8B46-4E03-AF26-6DE36BCF3A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ZJWW_bank_scenariuszy</Template>
  <TotalTime>468</TotalTime>
  <Words>1215</Words>
  <Application>Microsoft Office PowerPoint</Application>
  <PresentationFormat>Pokaz na ekranie (4:3)</PresentationFormat>
  <Paragraphs>198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</vt:lpstr>
      <vt:lpstr>ZJWW_bank_scenariuszy</vt:lpstr>
      <vt:lpstr>Różne oblicza cukru </vt:lpstr>
      <vt:lpstr>Prezentacja programu PowerPoint</vt:lpstr>
      <vt:lpstr>CO ROZUMIEMY POD  POJĘCIEM „CUKIER”?</vt:lpstr>
      <vt:lpstr> TYMCZASEM CUKRY TO…</vt:lpstr>
      <vt:lpstr>WĘGLOWODANY</vt:lpstr>
      <vt:lpstr>WĘGLOWODANY</vt:lpstr>
      <vt:lpstr>WĘGLOWODANY – ENERGIA  DLA MÓZGU I MIĘŚNI</vt:lpstr>
      <vt:lpstr>INDEKS GLIKEMICZNY (IG)</vt:lpstr>
      <vt:lpstr>INDEKS GLIKEMICZNY (IG)</vt:lpstr>
      <vt:lpstr> INDEKS GLIKEMICZNY RÓŻNYCH  PRODUKTÓW SPOŻYWCZYCH</vt:lpstr>
      <vt:lpstr>INDEKS GLIKEMICZNY (IG)</vt:lpstr>
      <vt:lpstr>CUKRY W NASZYM  POŻYWIENIU</vt:lpstr>
      <vt:lpstr>SACHAROZA – GDZIE  JĄ ZNAJDZIEMY</vt:lpstr>
      <vt:lpstr>CUKIER NA ETYKIETACH</vt:lpstr>
      <vt:lpstr>BŁONNIK POKARMOWY…  …to też węglowodany</vt:lpstr>
      <vt:lpstr>NAJWAŻNIEJSZE FUNKCJE  BŁONNIKA POKARMOWEGO</vt:lpstr>
      <vt:lpstr>ŹRÓDŁA BŁONNIKA  POKARMOWEGO </vt:lpstr>
      <vt:lpstr>Czy w Twojej diecie znajdują  się duże ilości tych produktów?</vt:lpstr>
      <vt:lpstr>Cukier w sposób pośredni  i bezpośredni przyczynia się  do powstawania następujących chorób: </vt:lpstr>
      <vt:lpstr>OTYŁOŚĆ I KONSEKWENCJE</vt:lpstr>
      <vt:lpstr>CUKIER I OTYŁOŚĆ</vt:lpstr>
      <vt:lpstr>NASTĘPSTWA SPOŻYWANIA  SŁODYCZY PRZEZ DZIECI</vt:lpstr>
      <vt:lpstr>ODZWYCZAJAMY DZIECI  OD JEDZENIA SŁODYCZY</vt:lpstr>
      <vt:lpstr>ZMIENIAMY NAWYKI  ŻYWIENIOWE DZIECI</vt:lpstr>
      <vt:lpstr>ZMIENIAMY NAWYKI  ŻYWIENIOWE DZIECI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CUKIER</dc:title>
  <dc:creator>fbos</dc:creator>
  <cp:lastModifiedBy>Maria Jakubowska</cp:lastModifiedBy>
  <cp:revision>50</cp:revision>
  <dcterms:modified xsi:type="dcterms:W3CDTF">2021-10-14T12:44:46Z</dcterms:modified>
</cp:coreProperties>
</file>